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98" r:id="rId2"/>
    <p:sldId id="299" r:id="rId3"/>
    <p:sldId id="312" r:id="rId4"/>
    <p:sldId id="300" r:id="rId5"/>
    <p:sldId id="313" r:id="rId6"/>
    <p:sldId id="301" r:id="rId7"/>
    <p:sldId id="304" r:id="rId8"/>
    <p:sldId id="302" r:id="rId9"/>
    <p:sldId id="303" r:id="rId10"/>
    <p:sldId id="305" r:id="rId11"/>
    <p:sldId id="306" r:id="rId12"/>
    <p:sldId id="314" r:id="rId13"/>
    <p:sldId id="307" r:id="rId14"/>
    <p:sldId id="308" r:id="rId15"/>
    <p:sldId id="309" r:id="rId16"/>
    <p:sldId id="310" r:id="rId17"/>
    <p:sldId id="315" r:id="rId18"/>
    <p:sldId id="311" r:id="rId19"/>
    <p:sldId id="317" r:id="rId20"/>
    <p:sldId id="319" r:id="rId21"/>
    <p:sldId id="318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263" r:id="rId30"/>
    <p:sldId id="329" r:id="rId31"/>
    <p:sldId id="328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287" r:id="rId48"/>
    <p:sldId id="288" r:id="rId49"/>
    <p:sldId id="290" r:id="rId50"/>
    <p:sldId id="292" r:id="rId51"/>
    <p:sldId id="347" r:id="rId52"/>
    <p:sldId id="348" r:id="rId53"/>
    <p:sldId id="349" r:id="rId54"/>
    <p:sldId id="350" r:id="rId55"/>
    <p:sldId id="293" r:id="rId56"/>
    <p:sldId id="295" r:id="rId57"/>
    <p:sldId id="296" r:id="rId58"/>
    <p:sldId id="297" r:id="rId59"/>
    <p:sldId id="351" r:id="rId60"/>
    <p:sldId id="353" r:id="rId61"/>
    <p:sldId id="352" r:id="rId62"/>
    <p:sldId id="354" r:id="rId63"/>
    <p:sldId id="355" r:id="rId64"/>
    <p:sldId id="316" r:id="rId65"/>
    <p:sldId id="338" r:id="rId66"/>
    <p:sldId id="339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0"/>
    <p:restoredTop sz="80263"/>
  </p:normalViewPr>
  <p:slideViewPr>
    <p:cSldViewPr snapToGrid="0" snapToObjects="1">
      <p:cViewPr varScale="1">
        <p:scale>
          <a:sx n="88" d="100"/>
          <a:sy n="88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32E9-1B4F-9B43-A48D-15E79383D908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6A986-86F0-F547-B7AC-DBFBF6589E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9999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://arxiv.org/abs/1506.01497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829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172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000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159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944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ans" dirty="0"/>
              <a:t>AP</a:t>
            </a:r>
            <a:r>
              <a:rPr lang="zh-Hans" altLang="en-US" dirty="0"/>
              <a:t> </a:t>
            </a:r>
            <a:r>
              <a:rPr lang="en-US" altLang="zh-Hans" dirty="0"/>
              <a:t>=</a:t>
            </a:r>
            <a:r>
              <a:rPr lang="zh-Hans" altLang="en-US" dirty="0"/>
              <a:t> </a:t>
            </a:r>
            <a:r>
              <a:rPr lang="en-US" altLang="zh-Hans" dirty="0" err="1"/>
              <a:t>mAP</a:t>
            </a:r>
            <a:r>
              <a:rPr lang="en-US" altLang="zh-Hans" dirty="0"/>
              <a:t>, AR = </a:t>
            </a:r>
            <a:r>
              <a:rPr lang="en-US" altLang="zh-Hans" dirty="0" err="1"/>
              <a:t>mAR</a:t>
            </a:r>
            <a:endParaRPr lang="en-US" altLang="zh-Han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Hans" altLang="en-US" dirty="0"/>
              <a:t>所有评价指标都最多给</a:t>
            </a:r>
            <a:r>
              <a:rPr lang="en-US" altLang="zh-Hans" dirty="0"/>
              <a:t>100</a:t>
            </a:r>
            <a:r>
              <a:rPr lang="zh-Hans" altLang="en-US" dirty="0"/>
              <a:t>个</a:t>
            </a:r>
            <a:r>
              <a:rPr lang="en-US" altLang="zh-Hans" dirty="0"/>
              <a:t>detection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709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Hans" altLang="en-US" dirty="0"/>
              <a:t>官方的</a:t>
            </a:r>
            <a:r>
              <a:rPr lang="en-US" altLang="zh-Hans" dirty="0"/>
              <a:t>API</a:t>
            </a:r>
            <a:r>
              <a:rPr lang="zh-Hans" altLang="en-US" dirty="0"/>
              <a:t>只对自家的数据友善。民间大神的兼容更好，定制化更完善。</a:t>
            </a:r>
            <a:endParaRPr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273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583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819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2013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11</a:t>
            </a:r>
            <a:r>
              <a:rPr kumimoji="1" lang="zh-Hans" altLang="en-US" dirty="0"/>
              <a:t>月 </a:t>
            </a:r>
            <a:r>
              <a:rPr kumimoji="1" lang="en-US" altLang="zh-Hans" dirty="0"/>
              <a:t>CVPR2014</a:t>
            </a:r>
            <a:r>
              <a:rPr kumimoji="1" lang="zh-Hans" altLang="en-US" dirty="0"/>
              <a:t>  </a:t>
            </a:r>
            <a:r>
              <a:rPr kumimoji="1" lang="en-US" altLang="zh-Hans" dirty="0"/>
              <a:t>CNN</a:t>
            </a:r>
            <a:r>
              <a:rPr kumimoji="1" lang="zh-Hans" altLang="en-US" dirty="0"/>
              <a:t>做</a:t>
            </a:r>
            <a:r>
              <a:rPr kumimoji="1" lang="en-US" altLang="zh-Hans" dirty="0"/>
              <a:t>detection</a:t>
            </a:r>
            <a:r>
              <a:rPr kumimoji="1" lang="zh-Hans" altLang="en-US" dirty="0"/>
              <a:t>的开山之作  </a:t>
            </a:r>
            <a:r>
              <a:rPr kumimoji="1" lang="en-US" altLang="zh-Hans" dirty="0"/>
              <a:t>R-CNN</a:t>
            </a:r>
            <a:r>
              <a:rPr kumimoji="1" lang="zh-Hans" altLang="en-US" dirty="0"/>
              <a:t>即</a:t>
            </a:r>
            <a:r>
              <a:rPr kumimoji="1" lang="en-US" altLang="zh-Hans" dirty="0"/>
              <a:t>Region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CNN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0309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s" altLang="en-US" dirty="0"/>
              <a:t>其实还会有</a:t>
            </a:r>
            <a:r>
              <a:rPr kumimoji="1" lang="en-US" altLang="zh-Hans" dirty="0" err="1"/>
              <a:t>bbox</a:t>
            </a:r>
            <a:r>
              <a:rPr kumimoji="1" lang="zh-Hans" altLang="en-US" dirty="0"/>
              <a:t>的精修。接下来详细讲第二步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08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708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481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Selective Search</a:t>
            </a:r>
            <a:r>
              <a:rPr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可以这样理解，用传统的机器学习算法可以做到大致的找到</a:t>
            </a:r>
            <a:r>
              <a:rPr lang="en-US" altLang="zh-Han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bbox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6722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s" altLang="en-US" dirty="0"/>
              <a:t>接下来讲第</a:t>
            </a:r>
            <a:r>
              <a:rPr kumimoji="1" lang="en-US" altLang="zh-Hans" dirty="0"/>
              <a:t>3</a:t>
            </a:r>
            <a:r>
              <a:rPr kumimoji="1" lang="zh-Hans" altLang="en-US" dirty="0"/>
              <a:t>步的</a:t>
            </a:r>
            <a:r>
              <a:rPr kumimoji="1" lang="en-US" altLang="zh-Hans" dirty="0"/>
              <a:t>trick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6619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2013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11</a:t>
            </a:r>
            <a:r>
              <a:rPr kumimoji="1" lang="zh-Hans" altLang="en-US" dirty="0"/>
              <a:t>月 </a:t>
            </a:r>
            <a:r>
              <a:rPr kumimoji="1" lang="en-US" altLang="zh-Hans" dirty="0"/>
              <a:t>CVPR2014</a:t>
            </a:r>
            <a:r>
              <a:rPr kumimoji="1" lang="zh-Hans" altLang="en-US" dirty="0"/>
              <a:t>  </a:t>
            </a:r>
            <a:r>
              <a:rPr kumimoji="1" lang="en-US" altLang="zh-Hans" dirty="0"/>
              <a:t>CNN</a:t>
            </a:r>
            <a:r>
              <a:rPr kumimoji="1" lang="zh-Hans" altLang="en-US" dirty="0"/>
              <a:t>做</a:t>
            </a:r>
            <a:r>
              <a:rPr kumimoji="1" lang="en-US" altLang="zh-Hans" dirty="0"/>
              <a:t>detection</a:t>
            </a:r>
            <a:r>
              <a:rPr kumimoji="1" lang="zh-Hans" altLang="en-US" dirty="0"/>
              <a:t>的开山之作  </a:t>
            </a:r>
            <a:r>
              <a:rPr kumimoji="1" lang="en-US" altLang="zh-Hans" dirty="0"/>
              <a:t>R-CNN</a:t>
            </a:r>
            <a:r>
              <a:rPr kumimoji="1" lang="zh-Hans" altLang="en-US" dirty="0"/>
              <a:t>即</a:t>
            </a:r>
            <a:r>
              <a:rPr kumimoji="1" lang="en-US" altLang="zh-Hans" dirty="0"/>
              <a:t>Region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CNN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170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2013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11</a:t>
            </a:r>
            <a:r>
              <a:rPr kumimoji="1" lang="zh-Hans" altLang="en-US" dirty="0"/>
              <a:t>月 </a:t>
            </a:r>
            <a:r>
              <a:rPr kumimoji="1" lang="en-US" altLang="zh-Hans" dirty="0"/>
              <a:t>CVPR2014</a:t>
            </a:r>
            <a:r>
              <a:rPr kumimoji="1" lang="zh-Hans" altLang="en-US" dirty="0"/>
              <a:t>  </a:t>
            </a:r>
            <a:r>
              <a:rPr kumimoji="1" lang="en-US" altLang="zh-Hans" dirty="0"/>
              <a:t>CNN</a:t>
            </a:r>
            <a:r>
              <a:rPr kumimoji="1" lang="zh-Hans" altLang="en-US" dirty="0"/>
              <a:t>做</a:t>
            </a:r>
            <a:r>
              <a:rPr kumimoji="1" lang="en-US" altLang="zh-Hans" dirty="0"/>
              <a:t>detection</a:t>
            </a:r>
            <a:r>
              <a:rPr kumimoji="1" lang="zh-Hans" altLang="en-US" dirty="0"/>
              <a:t>的开山之作  </a:t>
            </a:r>
            <a:r>
              <a:rPr kumimoji="1" lang="en-US" altLang="zh-Hans" dirty="0"/>
              <a:t>R-CNN</a:t>
            </a:r>
            <a:r>
              <a:rPr kumimoji="1" lang="zh-Hans" altLang="en-US" dirty="0"/>
              <a:t>即</a:t>
            </a:r>
            <a:r>
              <a:rPr kumimoji="1" lang="en-US" altLang="zh-Hans" dirty="0"/>
              <a:t>Region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CNN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829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s" altLang="en-US" dirty="0"/>
              <a:t>接下来讲第</a:t>
            </a:r>
            <a:r>
              <a:rPr kumimoji="1" lang="en-US" altLang="zh-Hans" dirty="0"/>
              <a:t>3</a:t>
            </a:r>
            <a:r>
              <a:rPr kumimoji="1" lang="zh-Hans" altLang="en-US" dirty="0"/>
              <a:t>步的</a:t>
            </a:r>
            <a:r>
              <a:rPr kumimoji="1" lang="en-US" altLang="zh-Hans" dirty="0"/>
              <a:t>trick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454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0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2013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11</a:t>
            </a:r>
            <a:r>
              <a:rPr kumimoji="1" lang="zh-Hans" altLang="en-US" dirty="0"/>
              <a:t>月 </a:t>
            </a:r>
            <a:r>
              <a:rPr kumimoji="1" lang="en-US" altLang="zh-Hans" dirty="0"/>
              <a:t>CVPR2014</a:t>
            </a:r>
            <a:r>
              <a:rPr kumimoji="1" lang="zh-Hans" altLang="en-US" dirty="0"/>
              <a:t>  </a:t>
            </a:r>
            <a:r>
              <a:rPr kumimoji="1" lang="en-US" altLang="zh-Hans" dirty="0"/>
              <a:t>CNN</a:t>
            </a:r>
            <a:r>
              <a:rPr kumimoji="1" lang="zh-Hans" altLang="en-US" dirty="0"/>
              <a:t>做</a:t>
            </a:r>
            <a:r>
              <a:rPr kumimoji="1" lang="en-US" altLang="zh-Hans" dirty="0"/>
              <a:t>detection</a:t>
            </a:r>
            <a:r>
              <a:rPr kumimoji="1" lang="zh-Hans" altLang="en-US" dirty="0"/>
              <a:t>的开山之作  </a:t>
            </a:r>
            <a:r>
              <a:rPr kumimoji="1" lang="en-US" altLang="zh-Hans" dirty="0"/>
              <a:t>R-CNN</a:t>
            </a:r>
            <a:r>
              <a:rPr kumimoji="1" lang="zh-Hans" altLang="en-US" dirty="0"/>
              <a:t>即</a:t>
            </a:r>
            <a:r>
              <a:rPr kumimoji="1" lang="en-US" altLang="zh-Hans" dirty="0"/>
              <a:t>Region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CNN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787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1A1A1A"/>
                </a:solidFill>
                <a:latin typeface="-apple-system"/>
              </a:rPr>
              <a:t>non-</a:t>
            </a:r>
            <a:r>
              <a:rPr lang="en" altLang="zh-CN" dirty="0" err="1">
                <a:solidFill>
                  <a:srgbClr val="1A1A1A"/>
                </a:solidFill>
                <a:latin typeface="-apple-system"/>
              </a:rPr>
              <a:t>maximun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 suppression</a:t>
            </a:r>
            <a:r>
              <a:rPr lang="zh-Hans" altLang="en-US" dirty="0">
                <a:solidFill>
                  <a:srgbClr val="1A1A1A"/>
                </a:solidFill>
                <a:latin typeface="-apple-system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2105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1A1A1A"/>
                </a:solidFill>
                <a:latin typeface="-apple-system"/>
              </a:rPr>
              <a:t>non-</a:t>
            </a:r>
            <a:r>
              <a:rPr lang="en" altLang="zh-CN" dirty="0" err="1">
                <a:solidFill>
                  <a:srgbClr val="1A1A1A"/>
                </a:solidFill>
                <a:latin typeface="-apple-system"/>
              </a:rPr>
              <a:t>maximun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 suppression</a:t>
            </a:r>
            <a:r>
              <a:rPr lang="zh-Hans" altLang="en-US" dirty="0">
                <a:solidFill>
                  <a:srgbClr val="1A1A1A"/>
                </a:solidFill>
                <a:latin typeface="-apple-system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784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1A1A1A"/>
                </a:solidFill>
                <a:latin typeface="-apple-system"/>
              </a:rPr>
              <a:t>object detection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的问题简单讲就是两方面：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localization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和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recognition, 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即知道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object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在哪，以及这个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object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是什么。</a:t>
            </a:r>
            <a:r>
              <a:rPr lang="zh-Hans" altLang="en-US" dirty="0">
                <a:solidFill>
                  <a:srgbClr val="1A1A1A"/>
                </a:solidFill>
                <a:latin typeface="-apple-system"/>
              </a:rPr>
              <a:t>在固定的数据集下的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recognition</a:t>
            </a:r>
            <a:r>
              <a:rPr lang="zh-Hans" altLang="en-US" dirty="0">
                <a:solidFill>
                  <a:srgbClr val="1A1A1A"/>
                </a:solidFill>
                <a:latin typeface="-apple-system"/>
              </a:rPr>
              <a:t>就是</a:t>
            </a:r>
            <a:r>
              <a:rPr lang="en-US" altLang="zh-Hans" sz="1200" dirty="0">
                <a:solidFill>
                  <a:srgbClr val="1A1A1A"/>
                </a:solidFill>
                <a:latin typeface="-apple-system"/>
              </a:rPr>
              <a:t>Classification</a:t>
            </a:r>
            <a:r>
              <a:rPr lang="zh-Hans" altLang="en-US" sz="1200" dirty="0">
                <a:solidFill>
                  <a:srgbClr val="1A1A1A"/>
                </a:solidFill>
                <a:latin typeface="-apple-system"/>
              </a:rPr>
              <a:t>。</a:t>
            </a:r>
            <a:endParaRPr lang="en-US" altLang="zh-Hans" sz="1200" dirty="0">
              <a:solidFill>
                <a:srgbClr val="1A1A1A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3790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22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ICCV2015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3092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s" altLang="en-US" dirty="0"/>
              <a:t>还是用</a:t>
            </a:r>
            <a:r>
              <a:rPr kumimoji="1" lang="en-US" altLang="zh-Hans" dirty="0"/>
              <a:t>selective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search</a:t>
            </a:r>
            <a:r>
              <a:rPr kumimoji="1" lang="zh-Hans" altLang="en-US" dirty="0"/>
              <a:t>选取候选框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7186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R-CNN</a:t>
            </a:r>
            <a:r>
              <a:rPr kumimoji="1" lang="zh-Hans" altLang="en-US" dirty="0"/>
              <a:t>中是</a:t>
            </a:r>
            <a:r>
              <a:rPr kumimoji="1" lang="en-US" altLang="zh-Hans" dirty="0"/>
              <a:t>wrap</a:t>
            </a:r>
            <a:r>
              <a:rPr kumimoji="1" lang="zh-Hans" altLang="en-US" dirty="0"/>
              <a:t>操作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0638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NIPS2015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521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在目标检测领域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R-CNN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表现出了极强的生命力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论文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但它至今仍是许多目标检测算法的基础，这在日新月异的深度学习领域十分难得。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R-CNN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还被应用到更多的领域中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比如人体关键点检测、目标追踪、 实例分割还有图像描述等。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129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311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RPN</a:t>
            </a:r>
            <a:r>
              <a:rPr kumimoji="1" lang="zh-Hans" altLang="en-US" dirty="0"/>
              <a:t>的分类只是分有无</a:t>
            </a:r>
            <a:r>
              <a:rPr kumimoji="1" lang="en-US" altLang="zh-Hans" dirty="0" err="1"/>
              <a:t>bbox</a:t>
            </a:r>
            <a:r>
              <a:rPr kumimoji="1" lang="zh-Hans" altLang="en-US" dirty="0"/>
              <a:t>，而不是</a:t>
            </a:r>
            <a:r>
              <a:rPr kumimoji="1" lang="en-US" altLang="zh-Hans" dirty="0"/>
              <a:t>class</a:t>
            </a:r>
            <a:r>
              <a:rPr kumimoji="1" lang="zh-Hans" altLang="en-US" dirty="0"/>
              <a:t> 分类。 </a:t>
            </a:r>
            <a:r>
              <a:rPr kumimoji="1" lang="en-US" altLang="zh-Hans" dirty="0"/>
              <a:t>RPN</a:t>
            </a:r>
            <a:r>
              <a:rPr kumimoji="1" lang="zh-Hans" altLang="en-US" dirty="0"/>
              <a:t>的</a:t>
            </a:r>
            <a:r>
              <a:rPr kumimoji="1" lang="en-US" altLang="zh-Hans" dirty="0" err="1"/>
              <a:t>bbox</a:t>
            </a:r>
            <a:r>
              <a:rPr kumimoji="1" lang="zh-Hans" altLang="en-US" dirty="0"/>
              <a:t>回归是粗回归，后边还有一次回归。</a:t>
            </a:r>
            <a:endParaRPr kumimoji="1" lang="en-US" altLang="zh-Han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Proposal Layer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负责综合所有</a:t>
            </a:r>
            <a:r>
              <a:rPr lang="en-US" altLang="zh-Han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anchors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计算出精准的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proposal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送入后续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Pooling Layer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例如剔除小的，做</a:t>
            </a:r>
            <a:r>
              <a:rPr lang="en-US" altLang="zh-Han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</a:t>
            </a:r>
            <a:r>
              <a:rPr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Proposal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5112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067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回顾</a:t>
            </a:r>
            <a:r>
              <a:rPr kumimoji="1"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faster-</a:t>
            </a:r>
            <a:r>
              <a:rPr kumimoji="1" lang="en-US" altLang="zh-Han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kumimoji="1"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的结构，总结流程。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48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6178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CVPR2016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612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1A1A1A"/>
                </a:solidFill>
                <a:latin typeface="-apple-system"/>
              </a:rPr>
              <a:t>RCNN</a:t>
            </a:r>
            <a:r>
              <a:rPr lang="zh-Hans" altLang="en-US" dirty="0">
                <a:solidFill>
                  <a:srgbClr val="1A1A1A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两阶段：候选区，再识别。</a:t>
            </a:r>
            <a:r>
              <a:rPr lang="zh-CN" altLang="en-US" dirty="0"/>
              <a:t>将候选区和对象识别这两个阶段合二为一，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看一眼图片（不用看两眼）就能知道有哪些对象以及它们的位置。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YOLO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以速度见长，处理速度可以达到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45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fps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其快速版本（网络较小）甚至可以达到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155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fps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202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简单粗暴，准确率要低一点，但是非常快！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并没有真正去掉候选区，而是采用了预定义的候选区（准确点说应该是预测区，因为并不是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所采用的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也就是将图片划分为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7*7=49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个网格（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每个网格允许预测出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个边框（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包含某个对象的矩形框），总共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49*2=98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可以理解为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个候选区，它们很粗略的覆盖了图片的整个区域。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0466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3529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这里采用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有点不完全算监督算法，而是像进化算法。如果是监督算法，我们需要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根据样本就能给出一个正确的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作为回归的目标。但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事先并不知道会在什么位置，只有经过前向计算，网络会输出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与样本中对象实际的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这时才能确定，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值大的那个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作为负责预测该对象的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训练开始阶段，网络预测的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可能都是乱来的，但总是选择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相对好一些的那个，随着训练的进行，每个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会逐渐擅长对某些情况的预测（可能是对象大小、宽高比、不同类型的对象等）。所以，这是一种进化或者非监督学习的思想。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309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ECCV 2016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8722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与</a:t>
            </a:r>
            <a:r>
              <a:rPr lang="en-US" altLang="zh-Hans" dirty="0"/>
              <a:t>YOLO</a:t>
            </a:r>
            <a:r>
              <a:rPr lang="zh-Hans" altLang="en-US" dirty="0"/>
              <a:t>对比： </a:t>
            </a:r>
            <a:r>
              <a:rPr lang="zh-CN" altLang="en-US" dirty="0"/>
              <a:t>一是</a:t>
            </a:r>
            <a:r>
              <a:rPr lang="en" altLang="zh-CN" dirty="0"/>
              <a:t>SSD</a:t>
            </a:r>
            <a:r>
              <a:rPr lang="zh-CN" altLang="en-US" dirty="0"/>
              <a:t>提取了不同尺度的特征图来做检测，大尺度特征图（较靠前的特征图）可以用来检测小物体，而小尺度特征图（较靠后的特征图）用来检测大物体。</a:t>
            </a:r>
            <a:r>
              <a:rPr kumimoji="1" lang="zh-Hans" altLang="en-US" dirty="0"/>
              <a:t>二是舍弃了全连接层，直接用卷积层进行预测，参数量减少很多，抑制过拟合。三</a:t>
            </a:r>
            <a:r>
              <a:rPr lang="zh-CN" altLang="en-US" dirty="0"/>
              <a:t>是</a:t>
            </a:r>
            <a:r>
              <a:rPr lang="en" altLang="zh-CN" dirty="0"/>
              <a:t>SSD</a:t>
            </a:r>
            <a:r>
              <a:rPr lang="zh-CN" altLang="en-US" dirty="0"/>
              <a:t>采用了不同尺度和长宽比的先验框（</a:t>
            </a:r>
            <a:r>
              <a:rPr lang="en" altLang="zh-CN" dirty="0"/>
              <a:t>Prior boxes, Default boxes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dirty="0"/>
              <a:t>Faster R-CNN</a:t>
            </a:r>
            <a:r>
              <a:rPr lang="zh-CN" altLang="en-US" dirty="0"/>
              <a:t>中叫做锚，</a:t>
            </a:r>
            <a:r>
              <a:rPr lang="en" altLang="zh-CN" dirty="0"/>
              <a:t>Anchors</a:t>
            </a:r>
            <a:r>
              <a:rPr lang="zh-CN" altLang="en" dirty="0"/>
              <a:t>）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3342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在目标检测网络设计中，</a:t>
            </a:r>
            <a:r>
              <a:rPr lang="en-US" altLang="zh-CN" dirty="0"/>
              <a:t>Default Boxes</a:t>
            </a:r>
            <a:r>
              <a:rPr lang="zh-CN" altLang="en-US" dirty="0"/>
              <a:t>生成都是重中之重，也许直接决定了网络能针对的任务以及检测的性能。在</a:t>
            </a:r>
            <a:r>
              <a:rPr lang="en-US" altLang="zh-CN" dirty="0"/>
              <a:t>SSD</a:t>
            </a:r>
            <a:r>
              <a:rPr lang="zh-CN" altLang="en-US" dirty="0"/>
              <a:t>中，作者充分的吸取了</a:t>
            </a:r>
            <a:r>
              <a:rPr lang="en-US" altLang="zh-CN" dirty="0"/>
              <a:t>Faster R-CNN</a:t>
            </a:r>
            <a:r>
              <a:rPr lang="zh-CN" altLang="en-US" dirty="0"/>
              <a:t>中的</a:t>
            </a:r>
            <a:r>
              <a:rPr lang="en-US" altLang="zh-CN" dirty="0"/>
              <a:t>Anchors</a:t>
            </a:r>
            <a:r>
              <a:rPr lang="zh-CN" altLang="en-US" dirty="0"/>
              <a:t>机制，在每个</a:t>
            </a:r>
            <a:r>
              <a:rPr lang="en-US" altLang="zh-CN" dirty="0"/>
              <a:t>Stage</a:t>
            </a:r>
            <a:r>
              <a:rPr lang="zh-CN" altLang="en-US" dirty="0"/>
              <a:t>中根据</a:t>
            </a:r>
            <a:r>
              <a:rPr lang="en-US" altLang="zh-CN" dirty="0"/>
              <a:t>Feature Map</a:t>
            </a:r>
            <a:r>
              <a:rPr lang="zh-CN" altLang="en-US" dirty="0"/>
              <a:t>的大小，按照固定的</a:t>
            </a:r>
            <a:r>
              <a:rPr lang="en-US" altLang="zh-CN" dirty="0"/>
              <a:t>Scale</a:t>
            </a:r>
            <a:r>
              <a:rPr lang="zh-CN" altLang="en-US" dirty="0"/>
              <a:t>和</a:t>
            </a:r>
            <a:r>
              <a:rPr lang="en-US" altLang="zh-CN" dirty="0"/>
              <a:t>Radio</a:t>
            </a:r>
            <a:r>
              <a:rPr lang="zh-CN" altLang="en-US" dirty="0"/>
              <a:t>生成</a:t>
            </a:r>
            <a:r>
              <a:rPr lang="en-US" altLang="zh-CN" dirty="0"/>
              <a:t>Default Boxes</a:t>
            </a:r>
            <a:r>
              <a:rPr lang="zh-CN" altLang="en-US" dirty="0"/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0032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CVPR2017 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更准确（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Better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），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速度更快（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Faster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），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识别对象更多（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Stronger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）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其中识别更多对象也就是扩展到能够检测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9000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种不同对象，称之为</a:t>
            </a:r>
            <a:r>
              <a:rPr lang="en" altLang="zh-CN" dirty="0">
                <a:solidFill>
                  <a:srgbClr val="1A1A1A"/>
                </a:solidFill>
                <a:latin typeface="-apple-system"/>
              </a:rPr>
              <a:t>YOLO9000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730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52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149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Hi-res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classifier</a:t>
            </a:r>
            <a:r>
              <a:rPr kumimoji="1" lang="zh-Hans" altLang="en-US" dirty="0"/>
              <a:t> 是指用高分辨率的图片对特征提取网络进行</a:t>
            </a:r>
            <a:r>
              <a:rPr kumimoji="1" lang="en-US" altLang="zh-Hans" dirty="0"/>
              <a:t>fine-tune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951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Hi-res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classifier</a:t>
            </a:r>
            <a:r>
              <a:rPr kumimoji="1" lang="zh-Hans" altLang="en-US" dirty="0"/>
              <a:t> 是指用高分辨率的图片对特征提取网络进行</a:t>
            </a:r>
            <a:r>
              <a:rPr kumimoji="1" lang="en-US" altLang="zh-Hans" dirty="0"/>
              <a:t>fine-tune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99228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CVPR2017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65944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zh-Hans" altLang="en-US" dirty="0"/>
              <a:t>图像金字塔，不同</a:t>
            </a:r>
            <a:r>
              <a:rPr lang="en-US" altLang="zh-Hans" dirty="0"/>
              <a:t>size</a:t>
            </a:r>
            <a:r>
              <a:rPr lang="zh-Hans" altLang="en-US" dirty="0"/>
              <a:t>的图片分别过网络，速度很慢。 </a:t>
            </a:r>
            <a:r>
              <a:rPr lang="en-US" altLang="zh-Hans" dirty="0"/>
              <a:t>b. </a:t>
            </a:r>
            <a:r>
              <a:rPr lang="en-US" altLang="zh-Hans" dirty="0" err="1"/>
              <a:t>fast,faster</a:t>
            </a:r>
            <a:r>
              <a:rPr lang="en-US" altLang="zh-Hans" dirty="0"/>
              <a:t> </a:t>
            </a:r>
            <a:r>
              <a:rPr lang="en-US" altLang="zh-Hans" dirty="0" err="1"/>
              <a:t>rcnn</a:t>
            </a:r>
            <a:r>
              <a:rPr lang="zh-Hans" altLang="en-US" dirty="0"/>
              <a:t>的结构 </a:t>
            </a:r>
            <a:r>
              <a:rPr lang="en-US" altLang="zh-Hans" dirty="0" err="1"/>
              <a:t>c.SSD</a:t>
            </a:r>
            <a:r>
              <a:rPr lang="zh-Hans" altLang="en-US" dirty="0"/>
              <a:t>的结构。</a:t>
            </a:r>
            <a:r>
              <a:rPr lang="en-US" altLang="zh-Hans" dirty="0"/>
              <a:t>d. FPN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221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zh-Hans" altLang="en-US" dirty="0"/>
              <a:t>上面的网络结构是</a:t>
            </a:r>
            <a:r>
              <a:rPr lang="en-US" altLang="zh-Hans" dirty="0"/>
              <a:t>ECCV2016</a:t>
            </a:r>
            <a:r>
              <a:rPr lang="zh-Hans" altLang="en-US" dirty="0"/>
              <a:t>一篇论文提出的</a:t>
            </a:r>
            <a:endParaRPr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3977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endParaRPr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684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的改进是将网络头部应用到每一个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层。由于每个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层相对于原始图片具有不同的尺度信息，因此作者将原始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中的尺度信息分离，让每个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层只处理单一的尺度信息。具体的，对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{32^2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512^2}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这五种尺度的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endParaRPr lang="en-US" altLang="zh-Han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515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FPN</a:t>
            </a:r>
            <a:r>
              <a:rPr kumimoji="1" lang="zh-Hans" altLang="en-US" dirty="0"/>
              <a:t>的另一个应用实例就是</a:t>
            </a:r>
            <a:r>
              <a:rPr kumimoji="1" lang="en-US" altLang="zh-Hans" dirty="0"/>
              <a:t>YOLOv3</a:t>
            </a:r>
            <a:r>
              <a:rPr kumimoji="1" lang="zh-Hans" altLang="en-US" dirty="0"/>
              <a:t>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9101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Hans" dirty="0"/>
              <a:t>YOLOv3</a:t>
            </a:r>
            <a:r>
              <a:rPr kumimoji="1" lang="zh-Hans" altLang="en-US" dirty="0"/>
              <a:t>没有太大的改进，融合了当时的很多</a:t>
            </a:r>
            <a:r>
              <a:rPr kumimoji="1" lang="en-US" altLang="zh-Hans" dirty="0"/>
              <a:t>trick</a:t>
            </a:r>
            <a:r>
              <a:rPr kumimoji="1" lang="zh-Hans" altLang="en-US" dirty="0"/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在保持速度优势的前提下，提升了预测精度，尤其是加强了对小物体的识别能力。</a:t>
            </a:r>
            <a:r>
              <a:rPr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Arxiv18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Han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新的网络结构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Darknet-53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更深且加了残差块。多尺度特征检测。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种尺度的先验框</a:t>
            </a:r>
            <a:r>
              <a:rPr lang="zh-Hans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对象分类</a:t>
            </a:r>
            <a:r>
              <a:rPr lang="en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改成</a:t>
            </a:r>
            <a:r>
              <a:rPr lang="en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</a:t>
            </a:r>
            <a:r>
              <a:rPr lang="en-US" altLang="zh-Han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Hans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支持多标签。</a:t>
            </a:r>
            <a:endParaRPr lang="en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687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只考虑</a:t>
            </a:r>
            <a:r>
              <a:rPr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mAP50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，牺牲一定的精确度。</a:t>
            </a:r>
            <a:r>
              <a:rPr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YOLOv3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在速度上吊打一切。</a:t>
            </a:r>
            <a:endParaRPr lang="en-US" altLang="zh-Han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954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en-US" altLang="zh-Hans" dirty="0"/>
              <a:t>005</a:t>
            </a:r>
            <a:r>
              <a:rPr lang="zh-Hans" altLang="en-US" dirty="0"/>
              <a:t>～</a:t>
            </a:r>
            <a:r>
              <a:rPr lang="en-US" altLang="zh-Hans" dirty="0"/>
              <a:t>2012</a:t>
            </a:r>
            <a:r>
              <a:rPr lang="zh-Hans" altLang="en-US" dirty="0"/>
              <a:t>，然后停办了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7893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只考虑</a:t>
            </a:r>
            <a:r>
              <a:rPr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mAP50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，牺牲一定的精确度。</a:t>
            </a:r>
            <a:r>
              <a:rPr lang="en-US" altLang="zh-Han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YOLOv3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在速度上吊打一切。</a:t>
            </a:r>
            <a:endParaRPr lang="en-US" altLang="zh-Han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86941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94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771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Hans" altLang="en-US" dirty="0"/>
              <a:t>常用</a:t>
            </a:r>
            <a:r>
              <a:rPr lang="en-US" altLang="zh-Hans" dirty="0"/>
              <a:t>2007</a:t>
            </a:r>
            <a:r>
              <a:rPr lang="zh-Hans" altLang="en-US" dirty="0"/>
              <a:t>和</a:t>
            </a:r>
            <a:r>
              <a:rPr lang="en-US" altLang="zh-Hans" dirty="0"/>
              <a:t>2012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956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种语义类别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类物体类别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3066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ans" dirty="0"/>
              <a:t>2013</a:t>
            </a:r>
            <a:r>
              <a:rPr lang="zh-Hans" altLang="en-US" dirty="0"/>
              <a:t>年才有的</a:t>
            </a:r>
            <a:r>
              <a:rPr lang="en-US" altLang="zh-Hans" dirty="0"/>
              <a:t>detection</a:t>
            </a:r>
            <a:r>
              <a:rPr lang="zh-Hans" altLang="en-US" dirty="0"/>
              <a:t>。</a:t>
            </a:r>
            <a:r>
              <a:rPr lang="en-US" altLang="zh-Hans" dirty="0"/>
              <a:t>2012</a:t>
            </a:r>
            <a:r>
              <a:rPr lang="zh-Hans" altLang="en-US" dirty="0"/>
              <a:t>年之前以分类为主，</a:t>
            </a:r>
            <a:r>
              <a:rPr lang="en-US" altLang="zh-Hans" dirty="0" err="1"/>
              <a:t>Alexnet</a:t>
            </a:r>
            <a:r>
              <a:rPr lang="zh-Hans" altLang="en-US" dirty="0"/>
              <a:t>横空出世，深度学习元年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6A986-86F0-F547-B7AC-DBFBF6589E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72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4B090-93B3-4440-9E67-1C4206FC0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321C3B-6B85-FC4C-9D7E-812F56B38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B7CD9-6A32-ED4C-8FDF-4C04AD6E4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B9A5F-E73E-AC4D-8E38-65B012C2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EF11DD5-C7FD-7A43-8922-C8C9FCCD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43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5C8C1-FE0E-B744-A7ED-347C1378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7730D2B1-7FD7-8B45-8526-8709D6884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8BC1ED-09AB-4649-B85C-1A6E035D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91E4CF-E9C3-3249-BFA5-AEF3C487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5D84452-E61E-C545-8626-EEFEE39F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97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98B343-F86B-9748-B9FE-0CEE97B9D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C194213B-D49F-A84B-BE3A-7DAC28853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3311A-D4D8-EF46-9F2C-8241AA15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4ED8AB-9BE5-AD45-AF6D-2CB883CD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EC65653-1427-1847-9B9D-ABA2E48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59CBA-E112-5D41-9934-627F9F7D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7910D-9D2D-2447-91AD-963EDEFFC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E49EC4-6B71-6D41-ACD8-AB297B2A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A8C9FD-E0AB-ED41-9279-10530875D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6188AEC-9B6F-C647-BAD6-16A0BA82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0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A1B67-BD66-DB45-9641-463E56D55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4B5067-CDB5-2B49-AE40-0977F735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D676E2-7EA7-E048-8651-45AE9D2D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E2623C-6F66-804B-8660-A744405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AEBF2A2-311E-5046-A020-16E21E79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12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CEF46-A7C6-FF4A-B09C-4ADAFC85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05AB9-782E-6643-8B3B-A83D115C6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9ECEE1-5CCB-D94A-B1A7-1DACCC636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C83992-C1E6-B84C-936E-96725180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F54B4E-AC75-D64B-86D7-92F719BD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FE2B44C3-626B-1646-8F17-132CEF47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329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63A69-7BDF-4045-A2F6-AA070AF0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7D60BC-C979-6D43-899F-578E3634C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AAF097-4653-C743-A479-336143266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BAF79A-35EA-7648-8FFF-B600DBA82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6C4B7B-5E75-B249-8E58-BE422FCE6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C4E216-B7F3-E140-AA55-DCB36331E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43F364-5896-3B4B-A316-A1C5E239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38750C0F-F590-924F-8DD9-F6B71B25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775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83015-E0B8-3A4D-A170-CB3DA96F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E6E8F2-01E9-7641-9F0A-F4A7117E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244ED1-A2C2-7046-8833-46D7BC72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2309327D-68ED-D840-988C-183505B5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354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06FB46-B8EA-604E-B3AA-9BFAF8EC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4D68D5-42EF-5949-BA8F-0A087503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4CFBE85-985B-B649-AE79-A5AB886E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34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D0F50-7C10-E64D-AE59-50A53BA4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42286-D59B-9241-AB07-20BBD50D6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CF0A90-3AEA-2F41-B824-84781CABD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10BB32-93E9-7D4F-BE54-FFE28F64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087070-BF15-3E46-A1CD-2421F3D1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1A11312E-4F84-E64B-99FB-01CB0714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14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ABE11-8DB7-4B47-87B3-027212626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D9174F-1721-8F40-90BB-E25235711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7B2AE3-AF1E-8A49-8CB4-37B12816F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003DDC-0587-AD48-8C55-81772333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671907-A281-9745-BF19-8FD275F6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8555002D-BA65-D544-AEC4-6D99C117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824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C98B34-79FD-DC4F-983C-6AAB63A3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BF548F-C1BC-A948-BB55-8C3374455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5F6EB2-1F78-204C-8413-18E01995A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4C2D5-D2E0-FB49-9511-2AB48A819EF7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54D790-1376-E649-9EFF-E749C7099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B275B73-0762-B845-9DB6-8B7D9CF5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BF567-5487-BF40-821E-985D4BCFB6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71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challenges/LSVRC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openimages/web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iendata.com/competition/objects365/" TargetMode="External"/><Relationship Id="rId4" Type="http://schemas.openxmlformats.org/officeDocument/2006/relationships/hyperlink" Target="https://captain-whu.github.io/DOTA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codataset/cocoap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afaelpadilla/Object-Detection-Metric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aperswithcode.com/sota/object-detection-on-coco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ectron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pen-mmlab/mmdetection" TargetMode="External"/><Relationship Id="rId5" Type="http://schemas.openxmlformats.org/officeDocument/2006/relationships/hyperlink" Target="https://github.com/facebookresearch/detectron2" TargetMode="External"/><Relationship Id="rId4" Type="http://schemas.openxmlformats.org/officeDocument/2006/relationships/hyperlink" Target="https://github.com/facebookresearch/maskrcnn-benchmark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#ho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0A72F-4D3D-B045-9900-CBB0FFDA3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666"/>
            <a:ext cx="9144000" cy="2387600"/>
          </a:xfrm>
        </p:spPr>
        <p:txBody>
          <a:bodyPr/>
          <a:lstStyle/>
          <a:p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Object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Detection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562B24-95A1-5347-A576-C4A6A96FB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3982"/>
            <a:ext cx="9144000" cy="165576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高洪杰</a:t>
            </a:r>
            <a:endParaRPr kumimoji="1"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2019.12.06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734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33932" y="1357636"/>
            <a:ext cx="8332646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ILSVRC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(</a:t>
            </a:r>
            <a:r>
              <a:rPr lang="en-US" altLang="zh-Hans" sz="2000" dirty="0" err="1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Imagenet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Large Scale Visual Recognition Challenge)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58CD9E-340B-4D48-B255-E397C4A3A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02" y="2208136"/>
            <a:ext cx="7823906" cy="41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4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33932" y="1357636"/>
            <a:ext cx="10240468" cy="230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OID: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The Open Images Dataset V4: Unified image classification, object detection, and visual relationship detection at scale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" altLang="zh-CN" b="1" dirty="0" err="1"/>
              <a:t>arXiv</a:t>
            </a:r>
            <a:r>
              <a:rPr lang="en-US" altLang="zh-Hans" b="1" dirty="0"/>
              <a:t>18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DOTA: A Large-scale Dataset for Object Detection in Aerial Images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" altLang="zh-CN" b="1" dirty="0"/>
              <a:t>CVPR</a:t>
            </a:r>
            <a:r>
              <a:rPr lang="en-US" altLang="zh-Hans" b="1" dirty="0"/>
              <a:t>18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Objects365: A Large-Scale, High-Quality Dataset for Object Detection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" altLang="zh-CN" b="1" dirty="0"/>
              <a:t>ICCV</a:t>
            </a:r>
            <a:r>
              <a:rPr lang="en-US" altLang="zh-Hans" b="1" dirty="0"/>
              <a:t>19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北京智源人工智能研究院，旷视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5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43663" y="1221390"/>
            <a:ext cx="11032247" cy="493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问题定义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PASCAL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COCO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ILSVRC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常用框架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326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9662C7-5CB6-1442-9CD5-AF0F8D732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8"/>
          <a:stretch/>
        </p:blipFill>
        <p:spPr>
          <a:xfrm>
            <a:off x="1016626" y="1478844"/>
            <a:ext cx="10681728" cy="483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6805C0-3933-834E-B480-25D200BC4A64}"/>
              </a:ext>
            </a:extLst>
          </p:cNvPr>
          <p:cNvSpPr/>
          <p:nvPr/>
        </p:nvSpPr>
        <p:spPr>
          <a:xfrm>
            <a:off x="756745" y="1461762"/>
            <a:ext cx="893251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True Positive (TP)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correct detection. Detection with IOU ≥ </a:t>
            </a:r>
            <a:r>
              <a:rPr lang="en" altLang="zh-CN" sz="16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threshold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False Positive (FP)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wrong detection. Detection with IOU &lt; </a:t>
            </a:r>
            <a:r>
              <a:rPr lang="en" altLang="zh-CN" sz="16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threshold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False Negative (FN)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ground truth not detected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87D670-C8BC-134B-9818-C068EE1A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78" y="3345746"/>
            <a:ext cx="7988872" cy="25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4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9662C7-5CB6-1442-9CD5-AF0F8D732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8"/>
          <a:stretch/>
        </p:blipFill>
        <p:spPr>
          <a:xfrm>
            <a:off x="948893" y="1444978"/>
            <a:ext cx="10681728" cy="48316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BC0937-3857-124F-8A0D-DA91746D3A47}"/>
              </a:ext>
            </a:extLst>
          </p:cNvPr>
          <p:cNvSpPr txBox="1"/>
          <p:nvPr/>
        </p:nvSpPr>
        <p:spPr>
          <a:xfrm>
            <a:off x="5159022" y="2032000"/>
            <a:ext cx="343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Mean A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verage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Precision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E34F14-D6D1-9B4D-BD8A-395183F82400}"/>
              </a:ext>
            </a:extLst>
          </p:cNvPr>
          <p:cNvSpPr txBox="1"/>
          <p:nvPr/>
        </p:nvSpPr>
        <p:spPr>
          <a:xfrm>
            <a:off x="8105421" y="4425244"/>
            <a:ext cx="97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max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00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F63161-6CC5-A442-A8DD-7538BBEEA3F0}"/>
              </a:ext>
            </a:extLst>
          </p:cNvPr>
          <p:cNvSpPr/>
          <p:nvPr/>
        </p:nvSpPr>
        <p:spPr>
          <a:xfrm>
            <a:off x="856510" y="1436659"/>
            <a:ext cx="10296912" cy="1756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如何评测？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公开数据集可提交模型结果到官网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官方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dirty="0">
                <a:hlinkClick r:id="rId3"/>
              </a:rPr>
              <a:t>https://github.com/cocodataset/cocoapi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民间大神开源代码：</a:t>
            </a:r>
            <a:r>
              <a:rPr lang="en" altLang="zh-CN" dirty="0">
                <a:hlinkClick r:id="rId4"/>
              </a:rPr>
              <a:t>https://github.com/rafaelpadilla/Object-Detection-Metrics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229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43663" y="1221390"/>
            <a:ext cx="11032247" cy="5485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问题定义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PASCAL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COCO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ILSVRC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常用框架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864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E5319-8B2E-7B4C-A800-60E504B6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10" y="1443076"/>
            <a:ext cx="9312395" cy="47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5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8C2E43-7131-AA4A-AC8E-C89DE414C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036939"/>
            <a:ext cx="10909300" cy="26263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94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43663" y="1221390"/>
            <a:ext cx="11032247" cy="493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问题定义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PASCAL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COCO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ILSVRC</a:t>
            </a:r>
            <a:endParaRPr lang="en-US" altLang="zh-Han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常用框架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66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3B20ED-BDED-1D4C-BE51-2749AC61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82" y="1147232"/>
            <a:ext cx="8280076" cy="31312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FC9DBD-0BC7-5748-A527-47FCCC5E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67" y="4983468"/>
            <a:ext cx="2514125" cy="1596672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B79E3A0-13B8-744B-A51B-F2A6E9A8357D}"/>
              </a:ext>
            </a:extLst>
          </p:cNvPr>
          <p:cNvCxnSpPr>
            <a:cxnSpLocks/>
          </p:cNvCxnSpPr>
          <p:nvPr/>
        </p:nvCxnSpPr>
        <p:spPr>
          <a:xfrm flipV="1">
            <a:off x="4542129" y="4278488"/>
            <a:ext cx="0" cy="6096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72F3ABA-810D-D14B-9739-676238C30E94}"/>
              </a:ext>
            </a:extLst>
          </p:cNvPr>
          <p:cNvSpPr txBox="1"/>
          <p:nvPr/>
        </p:nvSpPr>
        <p:spPr>
          <a:xfrm>
            <a:off x="5892801" y="5597138"/>
            <a:ext cx="221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Selective Search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70148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64D922-4264-1E49-8C5C-962E93FB1B04}"/>
              </a:ext>
            </a:extLst>
          </p:cNvPr>
          <p:cNvSpPr/>
          <p:nvPr/>
        </p:nvSpPr>
        <p:spPr>
          <a:xfrm>
            <a:off x="756745" y="1006696"/>
            <a:ext cx="10738738" cy="50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/>
              <a:t>Selective Search </a:t>
            </a:r>
            <a:endParaRPr lang="en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D8A06D-2B71-F644-82E2-00FEDDB09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7"/>
          <a:stretch/>
        </p:blipFill>
        <p:spPr>
          <a:xfrm>
            <a:off x="600647" y="1723071"/>
            <a:ext cx="5066375" cy="46549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11C9F7E-81B5-8C4E-A8DB-7D0A1FD72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167" y="1898617"/>
            <a:ext cx="5833471" cy="37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2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64D922-4264-1E49-8C5C-962E93FB1B04}"/>
              </a:ext>
            </a:extLst>
          </p:cNvPr>
          <p:cNvSpPr/>
          <p:nvPr/>
        </p:nvSpPr>
        <p:spPr>
          <a:xfrm>
            <a:off x="756745" y="1345363"/>
            <a:ext cx="10738738" cy="220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Selective Search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区域合并规则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颜色（颜色直方图）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接近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纹理（梯度直方图）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接近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合并后总面积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保证合并操作的尺度较为均匀，避免一个大区域陆续“吃掉”其他小区域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合并后，总面积在其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BBOX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中所占比例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保证合并后形状规则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B91B9B-313A-E948-B546-5BC6CB093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88" r="711"/>
          <a:stretch/>
        </p:blipFill>
        <p:spPr>
          <a:xfrm>
            <a:off x="3599039" y="3778861"/>
            <a:ext cx="3770918" cy="124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8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3B20ED-BDED-1D4C-BE51-2749AC61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93" y="1813277"/>
            <a:ext cx="8280076" cy="31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2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64D922-4264-1E49-8C5C-962E93FB1B04}"/>
              </a:ext>
            </a:extLst>
          </p:cNvPr>
          <p:cNvSpPr/>
          <p:nvPr/>
        </p:nvSpPr>
        <p:spPr>
          <a:xfrm>
            <a:off x="854951" y="1368146"/>
            <a:ext cx="10738738" cy="216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Supervised pre-training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ILSVRC2012 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clasification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Domain-specific fine-tune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treat all region proposals with ≥ 0.5 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overlap with a ground-truth box as positives for that box’s class and the rest as negatives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47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64D922-4264-1E49-8C5C-962E93FB1B04}"/>
              </a:ext>
            </a:extLst>
          </p:cNvPr>
          <p:cNvSpPr/>
          <p:nvPr/>
        </p:nvSpPr>
        <p:spPr>
          <a:xfrm>
            <a:off x="854951" y="1368146"/>
            <a:ext cx="10738738" cy="9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Domain-specific fine-tune (wrap trick)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C60D6-1840-EF46-B41F-46C888A63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618" y="2409472"/>
            <a:ext cx="6905271" cy="419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3B20ED-BDED-1D4C-BE51-2749AC61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93" y="1813277"/>
            <a:ext cx="8280076" cy="31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0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64D922-4264-1E49-8C5C-962E93FB1B04}"/>
              </a:ext>
            </a:extLst>
          </p:cNvPr>
          <p:cNvSpPr/>
          <p:nvPr/>
        </p:nvSpPr>
        <p:spPr>
          <a:xfrm>
            <a:off x="854951" y="1458457"/>
            <a:ext cx="11020960" cy="17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Object category classifiers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positive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only the ground-truth boxes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egative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proposals with less than 0.3 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overlap 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683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499BD-AEAB-6442-901D-572836806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62" y="1745714"/>
            <a:ext cx="7544403" cy="39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19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183987-B4C7-E149-8F1F-04399DC1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25" y="527417"/>
            <a:ext cx="5368791" cy="59253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C46160-93C8-4F49-8ABB-91AE0666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16" y="527417"/>
            <a:ext cx="5308557" cy="2840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F456A1-EEC4-FA48-8323-BBACF68D5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91" y="3368153"/>
            <a:ext cx="5109882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1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43663" y="1221390"/>
            <a:ext cx="11032247" cy="493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问题定义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PASCAL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COCO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ILSVRC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常用框架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495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634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NMS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14A59B-90DD-CF48-A523-3B7B996F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628" y="1341260"/>
            <a:ext cx="6031794" cy="459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83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634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NMS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64D922-4264-1E49-8C5C-962E93FB1B04}"/>
              </a:ext>
            </a:extLst>
          </p:cNvPr>
          <p:cNvSpPr/>
          <p:nvPr/>
        </p:nvSpPr>
        <p:spPr>
          <a:xfrm>
            <a:off x="854951" y="1368146"/>
            <a:ext cx="10524249" cy="326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假设有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object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，一个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input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出了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，则模型最后会输出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的类别向量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选取向量的一列（一个类别）从大到小排序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选取当前置信概率最高的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</a:t>
            </a:r>
          </a:p>
          <a:p>
            <a:pPr lvl="1">
              <a:lnSpc>
                <a:spcPct val="150000"/>
              </a:lnSpc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遍历其他所有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，如果与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大于某个阈值就删掉该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</a:p>
          <a:p>
            <a:pPr lvl="1">
              <a:lnSpc>
                <a:spcPct val="150000"/>
              </a:lnSpc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，直至没有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可取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重复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7722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64D922-4264-1E49-8C5C-962E93FB1B04}"/>
              </a:ext>
            </a:extLst>
          </p:cNvPr>
          <p:cNvSpPr/>
          <p:nvPr/>
        </p:nvSpPr>
        <p:spPr>
          <a:xfrm>
            <a:off x="854951" y="1368146"/>
            <a:ext cx="10738738" cy="221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Metric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PASCAL VOC 2010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35.1%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提升到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53.7%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ILSVRC2013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24.3%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提升到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31.4%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Speed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13s/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53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032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246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</a:t>
            </a:r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D2221-CB95-0446-B1C4-B32B2AC9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322" y="2297289"/>
            <a:ext cx="353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0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246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</a:t>
            </a:r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7BF2D-8BEA-0B47-822A-3F566C723191}"/>
              </a:ext>
            </a:extLst>
          </p:cNvPr>
          <p:cNvSpPr/>
          <p:nvPr/>
        </p:nvSpPr>
        <p:spPr>
          <a:xfrm>
            <a:off x="854951" y="1368146"/>
            <a:ext cx="10738738" cy="216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的训练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score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更高了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节省计算资源和存储资源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A4737A-4D16-CB43-82EA-4EF44AF0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39" y="3311878"/>
            <a:ext cx="8343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52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246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</a:t>
            </a:r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7BF2D-8BEA-0B47-822A-3F566C723191}"/>
              </a:ext>
            </a:extLst>
          </p:cNvPr>
          <p:cNvSpPr/>
          <p:nvPr/>
        </p:nvSpPr>
        <p:spPr>
          <a:xfrm>
            <a:off x="854951" y="1368146"/>
            <a:ext cx="4631449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ROI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(regions of interest) pooling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9D1FFD-6AB2-304D-8A4F-C00DC7F28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45" t="9443" r="17555" b="8148"/>
          <a:stretch/>
        </p:blipFill>
        <p:spPr>
          <a:xfrm>
            <a:off x="1987039" y="2483555"/>
            <a:ext cx="3714356" cy="37027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04707B-B9A2-914F-AD36-5068B069E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889" y="3482623"/>
            <a:ext cx="1270000" cy="12700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DD634CF-8AB0-2F40-B32C-CFB9DC16B8F1}"/>
              </a:ext>
            </a:extLst>
          </p:cNvPr>
          <p:cNvCxnSpPr/>
          <p:nvPr/>
        </p:nvCxnSpPr>
        <p:spPr>
          <a:xfrm>
            <a:off x="6254044" y="4126090"/>
            <a:ext cx="98213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00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Faster</a:t>
            </a:r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25C0E-41AD-DE43-91A5-829D2C86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993" y="2619022"/>
            <a:ext cx="7503174" cy="16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4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Faster</a:t>
            </a:r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7169C5-FFBC-A04D-8F9E-FF18E90B2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94" y="1006696"/>
            <a:ext cx="52451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17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288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Faster</a:t>
            </a:r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7BF2D-8BEA-0B47-822A-3F566C723191}"/>
              </a:ext>
            </a:extLst>
          </p:cNvPr>
          <p:cNvSpPr/>
          <p:nvPr/>
        </p:nvSpPr>
        <p:spPr>
          <a:xfrm>
            <a:off x="854951" y="1368146"/>
            <a:ext cx="10738738" cy="322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Anchor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dirty="0"/>
              <a:t>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 anchor is centered at the </a:t>
            </a: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sliding window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question, and is associated with </a:t>
            </a: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scale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aspect ratio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map:  W x H  (14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 14 for VGG16)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sliding window: n x n (3 x 3 in paper)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anchors: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 = 9 anchors at each sliding position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proposals: W x H x k (about 2000)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EA1CEC-1FC0-0D4A-98D3-96133C7E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483" y="2812330"/>
            <a:ext cx="3675067" cy="35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5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288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Faster</a:t>
            </a:r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7BF2D-8BEA-0B47-822A-3F566C723191}"/>
              </a:ext>
            </a:extLst>
          </p:cNvPr>
          <p:cNvSpPr/>
          <p:nvPr/>
        </p:nvSpPr>
        <p:spPr>
          <a:xfrm>
            <a:off x="854951" y="1368146"/>
            <a:ext cx="10738738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584132-ADA3-4641-941B-3783151A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88" y="2008303"/>
            <a:ext cx="9153992" cy="448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5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问题定义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54951" y="1368146"/>
            <a:ext cx="4699181" cy="271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Object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Localization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" altLang="zh-CN" dirty="0" err="1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ecognition</a:t>
            </a:r>
            <a:r>
              <a:rPr lang="en-US" altLang="zh-Hans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基础概念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Bounding box </a:t>
            </a:r>
            <a:r>
              <a:rPr lang="en-US" altLang="zh-CN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bbox</a:t>
            </a:r>
            <a:r>
              <a:rPr lang="en-US" altLang="zh-CN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Hans" dirty="0">
              <a:solidFill>
                <a:srgbClr val="1A1A1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Intersection over union (IOU)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EB597A-01B0-AB4C-B97F-51953D6CA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43"/>
          <a:stretch/>
        </p:blipFill>
        <p:spPr>
          <a:xfrm>
            <a:off x="6524976" y="348008"/>
            <a:ext cx="3736623" cy="3052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C425E0-BF75-3940-8C67-B46E2FF07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43"/>
          <a:stretch/>
        </p:blipFill>
        <p:spPr>
          <a:xfrm>
            <a:off x="6524976" y="3717124"/>
            <a:ext cx="3725335" cy="30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50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5" y="483476"/>
            <a:ext cx="288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Faster</a:t>
            </a:r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97BF2D-8BEA-0B47-822A-3F566C723191}"/>
              </a:ext>
            </a:extLst>
          </p:cNvPr>
          <p:cNvSpPr/>
          <p:nvPr/>
        </p:nvSpPr>
        <p:spPr>
          <a:xfrm>
            <a:off x="854950" y="1368146"/>
            <a:ext cx="6789433" cy="419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对于每一个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ground truth bounding box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选择和它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最高的一个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anchor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作为正样本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对于剩下的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anchor</a:t>
            </a:r>
            <a:r>
              <a:rPr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从中选择和任意一个</a:t>
            </a:r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gt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bbox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重叠度超过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0.7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anchor</a:t>
            </a:r>
            <a:r>
              <a:rPr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作为正样本，正样本的数目不超过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128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随机选择和</a:t>
            </a:r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gt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bbox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重叠度小于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0.3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anchor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作为负样本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负样本和正样本的总数为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256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E701FC-98FA-5147-BF3C-3B2804910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3" t="7725" r="5339" b="5021"/>
          <a:stretch/>
        </p:blipFill>
        <p:spPr>
          <a:xfrm>
            <a:off x="7873326" y="483476"/>
            <a:ext cx="4160178" cy="35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70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Faster</a:t>
            </a:r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7169C5-FFBC-A04D-8F9E-FF18E90B2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94" y="1006696"/>
            <a:ext cx="52451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79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7DE12C-3326-CC40-8F45-227F94791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2203450"/>
            <a:ext cx="7645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1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A10560-0296-FE41-9ED9-8526CA72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993" y="1890521"/>
            <a:ext cx="7338449" cy="36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6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0CF69D-1B76-B94A-9D32-281A7CD6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85" y="1846072"/>
            <a:ext cx="9163647" cy="39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3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50C2E3-E38D-E045-AD3A-FD892FA6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92" y="1623821"/>
            <a:ext cx="6601968" cy="40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62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84CBA5-7156-6849-80E3-3796BDF46896}"/>
              </a:ext>
            </a:extLst>
          </p:cNvPr>
          <p:cNvSpPr/>
          <p:nvPr/>
        </p:nvSpPr>
        <p:spPr>
          <a:xfrm>
            <a:off x="842758" y="1490066"/>
            <a:ext cx="9788666" cy="267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不完全监督，类似于进化算法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定位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先前向传播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再找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predict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bbox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大的进行梯度下降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对于每个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，其中心点所在的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grid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做梯度下降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45</a:t>
            </a:r>
            <a:r>
              <a:rPr lang="en" altLang="zh-CN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fps~</a:t>
            </a:r>
            <a:r>
              <a:rPr lang="en-US" altLang="zh-CN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155</a:t>
            </a:r>
            <a:r>
              <a:rPr lang="en" altLang="zh-CN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fps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CBE5EF-FA4D-6847-8506-20B92417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09" y="3590171"/>
            <a:ext cx="6967983" cy="29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93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EF9FE6-4E52-5A49-9847-83F23AAE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189" y="1869308"/>
            <a:ext cx="86106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2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5E365F-FCF5-F747-B8BF-7FCA9A1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854" y="1173796"/>
            <a:ext cx="5899807" cy="44248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2442C6-06E6-9C4D-A99E-EEC6146B81AB}"/>
              </a:ext>
            </a:extLst>
          </p:cNvPr>
          <p:cNvSpPr txBox="1"/>
          <p:nvPr/>
        </p:nvSpPr>
        <p:spPr>
          <a:xfrm>
            <a:off x="756745" y="1173796"/>
            <a:ext cx="4235669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家族的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two-stage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方法，存在速度慢的问题</a:t>
            </a:r>
            <a:endParaRPr kumimoji="1"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作为当时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one-stage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的代表，准确率很低</a:t>
            </a:r>
            <a:endParaRPr kumimoji="1"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one-stage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的方法，同时在速度和准确度上有大幅提升</a:t>
            </a:r>
            <a:endParaRPr kumimoji="1"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88A6BF-684C-BD48-B08A-B701EA2AF8CF}"/>
              </a:ext>
            </a:extLst>
          </p:cNvPr>
          <p:cNvSpPr/>
          <p:nvPr/>
        </p:nvSpPr>
        <p:spPr>
          <a:xfrm>
            <a:off x="756745" y="5531161"/>
            <a:ext cx="6595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lang="zh-CN" altLang="en-US" sz="20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的出现使得大家看到了实时高精度目标检测的可行性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2109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44443" y="1147428"/>
            <a:ext cx="7048826" cy="145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Contributions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Multi-scale feature maps for detection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Convolutional predictors for detection 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Default boxes and aspect ratios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FF6905-4627-D24C-A648-21AA744D2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8"/>
          <a:stretch/>
        </p:blipFill>
        <p:spPr>
          <a:xfrm>
            <a:off x="2135411" y="2739070"/>
            <a:ext cx="7661680" cy="38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7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43663" y="1221390"/>
            <a:ext cx="11032247" cy="493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问题定义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PASCAL</a:t>
            </a:r>
            <a:r>
              <a:rPr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COCO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ILSVRC</a:t>
            </a:r>
            <a:endParaRPr lang="en-US" altLang="zh-Han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常用框架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752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44443" y="1147428"/>
            <a:ext cx="7048826" cy="145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Contributions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Multi-scale feature maps for detection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Convolutional predictors for detection 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Default boxes and aspect ratios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0D2398-DD27-E54E-971B-F0B46ED5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6" y="2959786"/>
            <a:ext cx="8271225" cy="33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94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 v2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AB28AE-CF12-304D-965C-B0972F56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0" y="2095500"/>
            <a:ext cx="5118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3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 v2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D14B18-DD20-944F-A801-BCD0E56F3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94" y="1848103"/>
            <a:ext cx="8345678" cy="38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7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 v2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75791B-1192-CD4D-AA84-EEC1CD09A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12" y="1428118"/>
            <a:ext cx="9823099" cy="4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11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 v2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45E0BA-361D-9C4B-B7CD-7FF3C167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993" y="2425700"/>
            <a:ext cx="7116012" cy="42555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5C3F3-23EF-C74E-908E-C099E81F74A8}"/>
              </a:ext>
            </a:extLst>
          </p:cNvPr>
          <p:cNvSpPr txBox="1"/>
          <p:nvPr/>
        </p:nvSpPr>
        <p:spPr>
          <a:xfrm>
            <a:off x="865632" y="1302783"/>
            <a:ext cx="4285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多尺度</a:t>
            </a:r>
            <a:r>
              <a:rPr kumimoji="1"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detection : </a:t>
            </a:r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passthrough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0037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F0B612-BE07-0845-AF69-76B4D00B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79" y="1875659"/>
            <a:ext cx="7416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8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A3B563-E7B7-8142-847D-CE8DCE699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69" y="1913598"/>
            <a:ext cx="7334156" cy="44766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AF7C34-7B1F-9546-B2F2-EF2E1B11B56B}"/>
              </a:ext>
            </a:extLst>
          </p:cNvPr>
          <p:cNvSpPr txBox="1"/>
          <p:nvPr/>
        </p:nvSpPr>
        <p:spPr>
          <a:xfrm>
            <a:off x="813581" y="1376855"/>
            <a:ext cx="331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常见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detection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网络结构对比：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8203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AF7C34-7B1F-9546-B2F2-EF2E1B11B56B}"/>
              </a:ext>
            </a:extLst>
          </p:cNvPr>
          <p:cNvSpPr txBox="1"/>
          <p:nvPr/>
        </p:nvSpPr>
        <p:spPr>
          <a:xfrm>
            <a:off x="813581" y="1376855"/>
            <a:ext cx="331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常见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detection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网络结构对比：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BBE7B-F06C-764E-BC68-C1F79F88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174" y="2116346"/>
            <a:ext cx="5702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7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44ADD9-4AD1-8940-9980-549B1232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494478"/>
            <a:ext cx="6245368" cy="40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22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E88A5E-3B1D-F746-8051-86E0CA67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80" y="1935151"/>
            <a:ext cx="9251528" cy="45297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34C317-7A9A-AA46-BF4F-40611CD030D1}"/>
              </a:ext>
            </a:extLst>
          </p:cNvPr>
          <p:cNvSpPr txBox="1"/>
          <p:nvPr/>
        </p:nvSpPr>
        <p:spPr>
          <a:xfrm>
            <a:off x="902208" y="142646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应用举例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0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33932" y="1357636"/>
            <a:ext cx="9179312" cy="1884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PASCAL VOC (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PASCAL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Visual Object Classes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MS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COCO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Microsoft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Common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Objects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ILSVRC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Hans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Imagenet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Large Scale Visual Recognition Challenge)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12B595-8006-D34C-A391-5A20E84E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94" y="3242191"/>
            <a:ext cx="4967137" cy="31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64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 v3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902C01-072E-7740-A5B8-9D18ABD1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2317750"/>
            <a:ext cx="66421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7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 v3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6B8171-02B1-8543-95D3-4A1CAED8D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04" y="1272540"/>
            <a:ext cx="7577328" cy="49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3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YOLO v3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45767E-8269-8B41-ACF8-A6D77838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68" y="1529998"/>
            <a:ext cx="7023442" cy="44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2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F498A0-3D5D-FE41-B43F-5A578140C0BF}"/>
              </a:ext>
            </a:extLst>
          </p:cNvPr>
          <p:cNvSpPr txBox="1"/>
          <p:nvPr/>
        </p:nvSpPr>
        <p:spPr>
          <a:xfrm>
            <a:off x="756744" y="483476"/>
            <a:ext cx="316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SOTA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B15B3B-4571-8F4F-8811-C7B39BD6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88" y="2232884"/>
            <a:ext cx="8537194" cy="44173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C1C519-04B4-5D44-929B-3A82A173F081}"/>
              </a:ext>
            </a:extLst>
          </p:cNvPr>
          <p:cNvSpPr txBox="1"/>
          <p:nvPr/>
        </p:nvSpPr>
        <p:spPr>
          <a:xfrm>
            <a:off x="756744" y="1291719"/>
            <a:ext cx="3493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Object Detection on COCO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010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47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43663" y="1221390"/>
            <a:ext cx="11032247" cy="5485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问题定义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PASCAL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COCO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ILSVRC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Han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00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R-CNN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YOLO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系列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FPN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zh-Hans" sz="20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常用框架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839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常用框架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45220" y="1357636"/>
            <a:ext cx="9179312" cy="3418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Detectron</a:t>
            </a:r>
            <a:endParaRPr lang="en" altLang="zh-CN" sz="20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Facebook AI Research, Caffe2,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deprecated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maskrcnn-benchmark</a:t>
            </a:r>
            <a:endParaRPr lang="en" altLang="zh-CN" sz="20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Facebook AI Research, pytorch1.0,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deprecated</a:t>
            </a:r>
            <a:endParaRPr lang="en" altLang="zh-CN" sz="20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Detectron2</a:t>
            </a:r>
            <a:endParaRPr lang="en" altLang="zh-CN" sz="20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Facebook AI Research, 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pytorch</a:t>
            </a:r>
            <a:endParaRPr lang="e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mmdetection</a:t>
            </a:r>
            <a:endParaRPr lang="en" altLang="zh-CN" sz="20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open-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mmlab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pytorch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0789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0A72F-4D3D-B045-9900-CBB0FFDA3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666"/>
            <a:ext cx="9144000" cy="2387600"/>
          </a:xfrm>
        </p:spPr>
        <p:txBody>
          <a:bodyPr/>
          <a:lstStyle/>
          <a:p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65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33932" y="1357636"/>
            <a:ext cx="7164441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PASCAL VOC (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The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PASCAL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Visual Object Classes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)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563BF-C7AA-4943-B550-830F9E595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25" y="2167484"/>
            <a:ext cx="10276490" cy="43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33932" y="1357636"/>
            <a:ext cx="7164441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PASCAL VOC (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The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PASCAL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Visual Object Classes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)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D20789-E7C9-EB42-883C-AACF3770022E}"/>
              </a:ext>
            </a:extLst>
          </p:cNvPr>
          <p:cNvGrpSpPr/>
          <p:nvPr/>
        </p:nvGrpSpPr>
        <p:grpSpPr>
          <a:xfrm>
            <a:off x="2990110" y="2167484"/>
            <a:ext cx="5364339" cy="4660195"/>
            <a:chOff x="833932" y="2079272"/>
            <a:chExt cx="5364339" cy="466019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BFC097B-1173-234B-A219-C2589265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932" y="2079272"/>
              <a:ext cx="5364339" cy="300356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044978-9AAB-2E48-968B-F8420B42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088" y="5082834"/>
              <a:ext cx="5319183" cy="1656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77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696AF05-8129-9849-A503-7A470F0EF612}"/>
              </a:ext>
            </a:extLst>
          </p:cNvPr>
          <p:cNvSpPr txBox="1"/>
          <p:nvPr/>
        </p:nvSpPr>
        <p:spPr>
          <a:xfrm>
            <a:off x="756745" y="483476"/>
            <a:ext cx="172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BED5FF-6E9D-3140-813B-4A8E44652E42}"/>
              </a:ext>
            </a:extLst>
          </p:cNvPr>
          <p:cNvSpPr/>
          <p:nvPr/>
        </p:nvSpPr>
        <p:spPr>
          <a:xfrm>
            <a:off x="833933" y="1357636"/>
            <a:ext cx="6458690" cy="280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MS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COCO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(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Microsoft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Common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Objects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in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Context)</a:t>
            </a:r>
            <a:endParaRPr lang="en-US" altLang="zh-Han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Caption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5CE484-61D0-3E44-BCC3-82C660947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798" y="929851"/>
            <a:ext cx="4460380" cy="55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49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8532</TotalTime>
  <Words>2375</Words>
  <Application>Microsoft Macintosh PowerPoint</Application>
  <PresentationFormat>宽屏</PresentationFormat>
  <Paragraphs>352</Paragraphs>
  <Slides>66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2" baseType="lpstr">
      <vt:lpstr>-apple-system</vt:lpstr>
      <vt:lpstr>等线</vt:lpstr>
      <vt:lpstr>等线 Light</vt:lpstr>
      <vt:lpstr>Microsoft YaHei</vt:lpstr>
      <vt:lpstr>Arial</vt:lpstr>
      <vt:lpstr>Office 主题​​</vt:lpstr>
      <vt:lpstr>Object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 洪杰</dc:creator>
  <cp:lastModifiedBy>高 洪杰</cp:lastModifiedBy>
  <cp:revision>493</cp:revision>
  <dcterms:created xsi:type="dcterms:W3CDTF">2019-11-30T12:52:54Z</dcterms:created>
  <dcterms:modified xsi:type="dcterms:W3CDTF">2019-12-07T10:57:19Z</dcterms:modified>
</cp:coreProperties>
</file>